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E8551F1-EC29-43B9-8C6D-36E7EC1D62C5}" v="11" dt="2026-09-17T08:16:13.22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5" autoAdjust="0"/>
    <p:restoredTop sz="94648" autoAdjust="0"/>
  </p:normalViewPr>
  <p:slideViewPr>
    <p:cSldViewPr snapToGrid="0">
      <p:cViewPr varScale="1">
        <p:scale>
          <a:sx n="120" d="100"/>
          <a:sy n="120" d="100"/>
        </p:scale>
        <p:origin x="132" y="45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orentsen, Jill-Connie" userId="46cdaecf-26af-4ca9-b1c6-c73b030333f3" providerId="ADAL" clId="{D5779EBA-A8DC-4E7F-94B7-124591E8FF95}"/>
    <pc:docChg chg="undo custSel modSld">
      <pc:chgData name="Lorentsen, Jill-Connie" userId="46cdaecf-26af-4ca9-b1c6-c73b030333f3" providerId="ADAL" clId="{D5779EBA-A8DC-4E7F-94B7-124591E8FF95}" dt="2026-09-17T08:50:15.412" v="312" actId="20577"/>
      <pc:docMkLst>
        <pc:docMk/>
      </pc:docMkLst>
      <pc:sldChg chg="delSp modSp mod">
        <pc:chgData name="Lorentsen, Jill-Connie" userId="46cdaecf-26af-4ca9-b1c6-c73b030333f3" providerId="ADAL" clId="{D5779EBA-A8DC-4E7F-94B7-124591E8FF95}" dt="2026-09-17T08:50:15.412" v="312" actId="20577"/>
        <pc:sldMkLst>
          <pc:docMk/>
          <pc:sldMk cId="808899980" sldId="256"/>
        </pc:sldMkLst>
        <pc:spChg chg="mod">
          <ac:chgData name="Lorentsen, Jill-Connie" userId="46cdaecf-26af-4ca9-b1c6-c73b030333f3" providerId="ADAL" clId="{D5779EBA-A8DC-4E7F-94B7-124591E8FF95}" dt="2026-09-17T08:14:51.376" v="141" actId="14100"/>
          <ac:spMkLst>
            <pc:docMk/>
            <pc:sldMk cId="808899980" sldId="256"/>
            <ac:spMk id="6" creationId="{051125E9-6AD4-DEDE-02E5-6FBF6D209D3A}"/>
          </ac:spMkLst>
        </pc:spChg>
        <pc:spChg chg="mod">
          <ac:chgData name="Lorentsen, Jill-Connie" userId="46cdaecf-26af-4ca9-b1c6-c73b030333f3" providerId="ADAL" clId="{D5779EBA-A8DC-4E7F-94B7-124591E8FF95}" dt="2026-09-17T08:14:17.060" v="137" actId="14100"/>
          <ac:spMkLst>
            <pc:docMk/>
            <pc:sldMk cId="808899980" sldId="256"/>
            <ac:spMk id="8" creationId="{D667B5EC-F640-5E12-2A96-503ED5D183BD}"/>
          </ac:spMkLst>
        </pc:spChg>
        <pc:spChg chg="mod">
          <ac:chgData name="Lorentsen, Jill-Connie" userId="46cdaecf-26af-4ca9-b1c6-c73b030333f3" providerId="ADAL" clId="{D5779EBA-A8DC-4E7F-94B7-124591E8FF95}" dt="2026-09-17T08:21:01.879" v="311" actId="14100"/>
          <ac:spMkLst>
            <pc:docMk/>
            <pc:sldMk cId="808899980" sldId="256"/>
            <ac:spMk id="9" creationId="{FEAD3F3C-2970-C678-C30F-B23FA920CE55}"/>
          </ac:spMkLst>
        </pc:spChg>
        <pc:spChg chg="mod">
          <ac:chgData name="Lorentsen, Jill-Connie" userId="46cdaecf-26af-4ca9-b1c6-c73b030333f3" providerId="ADAL" clId="{D5779EBA-A8DC-4E7F-94B7-124591E8FF95}" dt="2026-09-17T08:11:20.142" v="128" actId="20577"/>
          <ac:spMkLst>
            <pc:docMk/>
            <pc:sldMk cId="808899980" sldId="256"/>
            <ac:spMk id="10" creationId="{6B46827A-AD3B-7AC4-F6E9-4C207D7E4314}"/>
          </ac:spMkLst>
        </pc:spChg>
        <pc:spChg chg="mod">
          <ac:chgData name="Lorentsen, Jill-Connie" userId="46cdaecf-26af-4ca9-b1c6-c73b030333f3" providerId="ADAL" clId="{D5779EBA-A8DC-4E7F-94B7-124591E8FF95}" dt="2026-09-17T08:50:15.412" v="312" actId="20577"/>
          <ac:spMkLst>
            <pc:docMk/>
            <pc:sldMk cId="808899980" sldId="256"/>
            <ac:spMk id="12" creationId="{F4A8D905-417C-6EE7-CB8A-A7EC947B8C1C}"/>
          </ac:spMkLst>
        </pc:spChg>
        <pc:cxnChg chg="del">
          <ac:chgData name="Lorentsen, Jill-Connie" userId="46cdaecf-26af-4ca9-b1c6-c73b030333f3" providerId="ADAL" clId="{D5779EBA-A8DC-4E7F-94B7-124591E8FF95}" dt="2026-09-17T08:14:42.454" v="140" actId="478"/>
          <ac:cxnSpMkLst>
            <pc:docMk/>
            <pc:sldMk cId="808899980" sldId="256"/>
            <ac:cxnSpMk id="11" creationId="{57A87414-82E9-D5C0-9FF2-66DF0A039B60}"/>
          </ac:cxnSpMkLst>
        </pc:cxnChg>
        <pc:cxnChg chg="mod">
          <ac:chgData name="Lorentsen, Jill-Connie" userId="46cdaecf-26af-4ca9-b1c6-c73b030333f3" providerId="ADAL" clId="{D5779EBA-A8DC-4E7F-94B7-124591E8FF95}" dt="2026-09-17T08:14:29.560" v="138" actId="1076"/>
          <ac:cxnSpMkLst>
            <pc:docMk/>
            <pc:sldMk cId="808899980" sldId="256"/>
            <ac:cxnSpMk id="13" creationId="{CA53B3D0-6B88-E892-4C28-040C4B0CF7C7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6CB14E6-1271-BBBF-5F31-5A2659BC58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3E0ABFCB-BFF9-0A7D-C5AD-75F2FB36C2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59F4D39-07C5-E32B-5D55-CF29FF5ACF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CE850-D5F9-42E5-A814-6B67C925DD20}" type="datetimeFigureOut">
              <a:rPr lang="nb-NO" smtClean="0"/>
              <a:t>17.09.2026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E94FEF3-D426-F49D-37AC-F63605C13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6CB2116-5976-C5C1-CBD2-C12FEEF2E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8B56B-32E8-446D-B637-1CBD3A17203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684297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60C7540-3DC5-A6BF-70F5-5907653867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9FB9230-0F5E-8E09-CDF2-FE2661D6AC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057794B-2B25-C6B7-EB05-C65CF182B7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CE850-D5F9-42E5-A814-6B67C925DD20}" type="datetimeFigureOut">
              <a:rPr lang="nb-NO" smtClean="0"/>
              <a:t>17.09.2026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8446248-1F6F-3FF1-39F1-F84CD96BA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35D92EC-CE42-89F4-443E-2A3E9B3DCB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8B56B-32E8-446D-B637-1CBD3A17203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557137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9C34164-42C6-50B7-6174-308C50C25E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29B259D5-DA48-5B95-0494-EE3DD1C45F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2D8694C-AC9D-77E5-9B3F-D92B47B227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CE850-D5F9-42E5-A814-6B67C925DD20}" type="datetimeFigureOut">
              <a:rPr lang="nb-NO" smtClean="0"/>
              <a:t>17.09.2026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D40AAD4-4FB4-6C6E-DBBE-7571884C35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FA0CBDA-1BD2-DC51-74FA-0963EC9495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8B56B-32E8-446D-B637-1CBD3A17203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395914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6F8ADCE-FAD4-8333-5796-4288E04358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4167CC0-7523-CCC0-25B2-DE01D14A94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A80F4788-6214-64B4-F0A1-6C6360D3F5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A09F50EE-E6C4-1183-17E5-E7DE3C063C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CE850-D5F9-42E5-A814-6B67C925DD20}" type="datetimeFigureOut">
              <a:rPr lang="nb-NO" smtClean="0"/>
              <a:t>17.09.2026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3D51A573-6FE8-F287-0094-78935C3DEF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1D05F5CB-DC7B-FE55-0E7D-0E9EC68E61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8B56B-32E8-446D-B637-1CBD3A17203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781912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8FE2173-6573-1BA7-BF12-7A40D729FD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4A8C33A9-DD0A-A80C-ABFD-467C08BD8D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734D1398-87CA-66C8-F4E9-BC1177B104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E145CBF0-1ACF-0DF9-7EF5-3C85D359C45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A3E6EDDB-FD3E-F7F9-E9A4-0B72F75422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68F51826-39E2-96EE-3C5D-B13C453E80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CE850-D5F9-42E5-A814-6B67C925DD20}" type="datetimeFigureOut">
              <a:rPr lang="nb-NO" smtClean="0"/>
              <a:t>17.09.2026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A4BCD3A1-474A-8137-C5EF-4125AF885C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47236725-9E95-1736-746C-99506B1CCC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8B56B-32E8-446D-B637-1CBD3A17203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7041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7FB4DBA-37D2-64FF-9E9C-20DB02A01D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946691C9-999C-288B-E5B5-FC1F1708B1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CE850-D5F9-42E5-A814-6B67C925DD20}" type="datetimeFigureOut">
              <a:rPr lang="nb-NO" smtClean="0"/>
              <a:t>17.09.2026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FF918024-20EB-7521-9E28-E929BEE22D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DB5DD6A4-D0FA-F9FC-D62A-BF3BA7D29F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8B56B-32E8-446D-B637-1CBD3A17203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334124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A1A7D47E-A3A8-9BF2-B6C9-1CCBFAD3F7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CE850-D5F9-42E5-A814-6B67C925DD20}" type="datetimeFigureOut">
              <a:rPr lang="nb-NO" smtClean="0"/>
              <a:t>17.09.2026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8B063F82-4A55-66CC-C95C-7E653C8043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C9DB4280-894B-7D9A-C411-3D78908C70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8B56B-32E8-446D-B637-1CBD3A17203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982480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13677DF-669B-C678-8BD6-A01DADCDF4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D9FB0A0-4224-E6E4-139C-787EB98515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ED74B8C4-64A4-C226-D755-7A222418A7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60DD21EB-3346-3840-FDE9-1537961C6B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CE850-D5F9-42E5-A814-6B67C925DD20}" type="datetimeFigureOut">
              <a:rPr lang="nb-NO" smtClean="0"/>
              <a:t>17.09.2026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C21F0813-4AC0-ACCC-17F2-B841E94E54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587A4AAD-B0A7-246C-26E1-2F775A0EC3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8B56B-32E8-446D-B637-1CBD3A17203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091303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2EEA8DB-9F15-99C0-3EE6-110BEB6FF0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C04EB6F3-63FB-5EFF-792B-E97B691DCDD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1B1B4036-29AD-DA46-8B3D-197F1AB11B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1326B42B-0442-755F-CF22-497BB36577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CE850-D5F9-42E5-A814-6B67C925DD20}" type="datetimeFigureOut">
              <a:rPr lang="nb-NO" smtClean="0"/>
              <a:t>17.09.2026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FB80D61A-D4F8-F827-C0D0-6246974F8B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5F256AEA-A475-53E3-4F8D-B7911EFC2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8B56B-32E8-446D-B637-1CBD3A17203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72065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68619CB-5E5C-1804-E5C9-55364F61AA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9B3E59C8-45F2-0DAF-058C-C21EA5CE6A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4682268-17BF-940F-9E83-0127EB6A03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CE850-D5F9-42E5-A814-6B67C925DD20}" type="datetimeFigureOut">
              <a:rPr lang="nb-NO" smtClean="0"/>
              <a:t>17.09.2026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C7F53BF-EF38-3AC6-B6C4-4FD929A828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5D4AE9D-A315-9DCE-2B20-43F9178F19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8B56B-32E8-446D-B637-1CBD3A17203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552742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A3832FAB-0A31-9110-9A07-FABF212A3A1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57CC8E65-919D-859F-7B6A-EB363F55E8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68C742D-73DB-4587-CFBE-1ECD0837CD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CE850-D5F9-42E5-A814-6B67C925DD20}" type="datetimeFigureOut">
              <a:rPr lang="nb-NO" smtClean="0"/>
              <a:t>17.09.2026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9FD027D-0B3B-582E-C646-5D74CEECBC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F1D35C5-CDA4-1A47-2192-EAF8E670AE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8B56B-32E8-446D-B637-1CBD3A17203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537930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124F20F2-DD8E-0EC7-BCB5-B6A191EFBB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0BDDD31C-57C8-8EE9-125E-F16319BAC0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4AA1AEC-614D-EAB9-ACB1-A896AF78373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1BCE850-D5F9-42E5-A814-6B67C925DD20}" type="datetimeFigureOut">
              <a:rPr lang="nb-NO" smtClean="0"/>
              <a:t>17.09.2026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D5461E3-FEF8-0E14-E79F-6738AF8694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5788343-EF78-9917-E383-3F666591C1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6B8B56B-32E8-446D-B637-1CBD3A17203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086445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4">
            <a:extLst>
              <a:ext uri="{FF2B5EF4-FFF2-40B4-BE49-F238E27FC236}">
                <a16:creationId xmlns:a16="http://schemas.microsoft.com/office/drawing/2014/main" id="{6B025372-D9DC-0ADB-B876-5389F998F19B}"/>
              </a:ext>
            </a:extLst>
          </p:cNvPr>
          <p:cNvCxnSpPr>
            <a:cxnSpLocks/>
          </p:cNvCxnSpPr>
          <p:nvPr/>
        </p:nvCxnSpPr>
        <p:spPr>
          <a:xfrm>
            <a:off x="4572000" y="0"/>
            <a:ext cx="0" cy="6858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10">
            <a:extLst>
              <a:ext uri="{FF2B5EF4-FFF2-40B4-BE49-F238E27FC236}">
                <a16:creationId xmlns:a16="http://schemas.microsoft.com/office/drawing/2014/main" id="{09C6174B-7CEB-5DB5-8280-1F7B0D98E2B5}"/>
              </a:ext>
            </a:extLst>
          </p:cNvPr>
          <p:cNvSpPr/>
          <p:nvPr/>
        </p:nvSpPr>
        <p:spPr>
          <a:xfrm>
            <a:off x="-1" y="0"/>
            <a:ext cx="12106655" cy="465516"/>
          </a:xfrm>
          <a:prstGeom prst="rect">
            <a:avLst/>
          </a:prstGeom>
          <a:solidFill>
            <a:srgbClr val="FFFFFF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b-NO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Tittel </a:t>
            </a:r>
            <a:endParaRPr lang="nb-NO" sz="135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18">
            <a:extLst>
              <a:ext uri="{FF2B5EF4-FFF2-40B4-BE49-F238E27FC236}">
                <a16:creationId xmlns:a16="http://schemas.microsoft.com/office/drawing/2014/main" id="{051125E9-6AD4-DEDE-02E5-6FBF6D209D3A}"/>
              </a:ext>
            </a:extLst>
          </p:cNvPr>
          <p:cNvSpPr/>
          <p:nvPr/>
        </p:nvSpPr>
        <p:spPr>
          <a:xfrm>
            <a:off x="7957910" y="0"/>
            <a:ext cx="4234090" cy="465515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b-NO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Selskapsnavn</a:t>
            </a:r>
          </a:p>
        </p:txBody>
      </p:sp>
      <p:grpSp>
        <p:nvGrpSpPr>
          <p:cNvPr id="7" name="Group 13">
            <a:extLst>
              <a:ext uri="{FF2B5EF4-FFF2-40B4-BE49-F238E27FC236}">
                <a16:creationId xmlns:a16="http://schemas.microsoft.com/office/drawing/2014/main" id="{5BC71D46-2DB1-C93C-ADFC-D38EEB3631A0}"/>
              </a:ext>
            </a:extLst>
          </p:cNvPr>
          <p:cNvGrpSpPr/>
          <p:nvPr/>
        </p:nvGrpSpPr>
        <p:grpSpPr>
          <a:xfrm>
            <a:off x="-3" y="448782"/>
            <a:ext cx="12149331" cy="6409218"/>
            <a:chOff x="-3" y="448782"/>
            <a:chExt cx="9176232" cy="6409218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D667B5EC-F640-5E12-2A96-503ED5D183BD}"/>
                </a:ext>
              </a:extLst>
            </p:cNvPr>
            <p:cNvSpPr/>
            <p:nvPr/>
          </p:nvSpPr>
          <p:spPr>
            <a:xfrm>
              <a:off x="4572000" y="3866632"/>
              <a:ext cx="4572000" cy="299136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t" anchorCtr="0"/>
            <a:lstStyle/>
            <a:p>
              <a:r>
                <a:rPr lang="nb-NO" sz="1200" b="1" u="sng" dirty="0">
                  <a:solidFill>
                    <a:schemeClr val="tx1"/>
                  </a:solidFill>
                  <a:latin typeface="Arial"/>
                  <a:cs typeface="Arial"/>
                </a:rPr>
                <a:t>Brukerinteraksjon og behovsinnsikt</a:t>
              </a:r>
            </a:p>
            <a:p>
              <a:endParaRPr lang="nb-NO" sz="1200" dirty="0">
                <a:solidFill>
                  <a:schemeClr val="tx1"/>
                </a:solidFill>
                <a:latin typeface="Arial"/>
                <a:cs typeface="Arial"/>
              </a:endParaRPr>
            </a:p>
            <a:p>
              <a:r>
                <a:rPr lang="nb-NO" sz="1200" dirty="0">
                  <a:solidFill>
                    <a:schemeClr val="tx1"/>
                  </a:solidFill>
                  <a:latin typeface="Arial"/>
                  <a:cs typeface="Arial"/>
                </a:rPr>
                <a:t>I hvilke(t) marked ser dere at løsningen har sin plass? Finnes det et eksisterende marked for løsningen?</a:t>
              </a:r>
            </a:p>
            <a:p>
              <a:endParaRPr lang="nb-NO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nb-NO" sz="1200" dirty="0">
                  <a:solidFill>
                    <a:schemeClr val="tx1"/>
                  </a:solidFill>
                  <a:latin typeface="Arial"/>
                  <a:cs typeface="Arial"/>
                </a:rPr>
                <a:t>I hvilken grad kan dere verifisere at løsningen adresserer et relevant behov?</a:t>
              </a:r>
            </a:p>
            <a:p>
              <a:r>
                <a:rPr lang="nb-NO" sz="1200" dirty="0">
                  <a:solidFill>
                    <a:schemeClr val="tx1"/>
                  </a:solidFill>
                  <a:latin typeface="Arial"/>
                  <a:cs typeface="Arial"/>
                </a:rPr>
                <a:t>Oppgi gjerne kilder etc.</a:t>
              </a:r>
            </a:p>
            <a:p>
              <a:r>
                <a:rPr lang="nb-NO" sz="1200" dirty="0">
                  <a:solidFill>
                    <a:schemeClr val="tx1"/>
                  </a:solidFill>
                  <a:latin typeface="Arial"/>
                  <a:cs typeface="Arial"/>
                </a:rPr>
                <a:t>
Oppsummer kort deres nåværende investeringsnivå fra offentlige og/eller private kilder?</a:t>
              </a:r>
            </a:p>
            <a:p>
              <a:endParaRPr lang="nb-NO" sz="1200" dirty="0">
                <a:solidFill>
                  <a:schemeClr val="tx1"/>
                </a:solidFill>
                <a:latin typeface="Arial"/>
                <a:cs typeface="Arial"/>
              </a:endParaRPr>
            </a:p>
            <a:p>
              <a:r>
                <a:rPr lang="nb-NO" sz="1200" dirty="0">
                  <a:solidFill>
                    <a:schemeClr val="tx1"/>
                  </a:solidFill>
                  <a:latin typeface="Arial"/>
                  <a:cs typeface="Arial"/>
                </a:rPr>
                <a:t>Har dere vært i dialog med nasjonale brukere? Hvis ja – hvilke, </a:t>
              </a:r>
              <a:r>
                <a:rPr lang="nb-NO" sz="1200" dirty="0" err="1">
                  <a:solidFill>
                    <a:schemeClr val="tx1"/>
                  </a:solidFill>
                  <a:latin typeface="Arial"/>
                  <a:cs typeface="Arial"/>
                </a:rPr>
                <a:t>inkl</a:t>
              </a:r>
              <a:r>
                <a:rPr lang="nb-NO" sz="1200" dirty="0">
                  <a:solidFill>
                    <a:schemeClr val="tx1"/>
                  </a:solidFill>
                  <a:latin typeface="Arial"/>
                  <a:cs typeface="Arial"/>
                </a:rPr>
                <a:t> kontaktperson.</a:t>
              </a:r>
            </a:p>
            <a:p>
              <a:r>
                <a:rPr lang="nb-NO" sz="1200" dirty="0">
                  <a:solidFill>
                    <a:schemeClr val="tx1"/>
                  </a:solidFill>
                  <a:latin typeface="Arial"/>
                  <a:cs typeface="Arial"/>
                </a:rPr>
                <a:t>Har der vært i dialog med allierte eller partnerbrukere? Hvis ja – hvilke, </a:t>
              </a:r>
              <a:r>
                <a:rPr lang="nb-NO" sz="1200" dirty="0" err="1">
                  <a:solidFill>
                    <a:schemeClr val="tx1"/>
                  </a:solidFill>
                  <a:latin typeface="Arial"/>
                  <a:cs typeface="Arial"/>
                </a:rPr>
                <a:t>inkl</a:t>
              </a:r>
              <a:r>
                <a:rPr lang="nb-NO" sz="1200" dirty="0">
                  <a:solidFill>
                    <a:schemeClr val="tx1"/>
                  </a:solidFill>
                  <a:latin typeface="Arial"/>
                  <a:cs typeface="Arial"/>
                </a:rPr>
                <a:t> kontaktperson.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FEAD3F3C-2970-C678-C30F-B23FA920CE55}"/>
                </a:ext>
              </a:extLst>
            </p:cNvPr>
            <p:cNvSpPr/>
            <p:nvPr/>
          </p:nvSpPr>
          <p:spPr>
            <a:xfrm>
              <a:off x="4572000" y="448782"/>
              <a:ext cx="4572000" cy="333283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t" anchorCtr="0"/>
            <a:lstStyle/>
            <a:p>
              <a:r>
                <a:rPr lang="nb-NO" sz="1200" b="1" u="sng" dirty="0">
                  <a:solidFill>
                    <a:schemeClr val="tx1"/>
                  </a:solidFill>
                  <a:latin typeface="Arial"/>
                  <a:cs typeface="Arial"/>
                </a:rPr>
                <a:t>Teknisk tilnærming</a:t>
              </a:r>
            </a:p>
            <a:p>
              <a:r>
                <a:rPr lang="nb-NO" sz="1200" b="1" u="sng" dirty="0">
                  <a:solidFill>
                    <a:schemeClr val="tx1"/>
                  </a:solidFill>
                  <a:latin typeface="Arial"/>
                  <a:cs typeface="Arial"/>
                </a:rPr>
                <a:t>
</a:t>
              </a:r>
              <a:r>
                <a:rPr lang="nb-NO" sz="1200" dirty="0">
                  <a:solidFill>
                    <a:schemeClr val="tx1"/>
                  </a:solidFill>
                  <a:latin typeface="Arial"/>
                  <a:cs typeface="Arial"/>
                </a:rPr>
                <a:t>Beskriv deres tekniske løsning kort, samt hvilke aktører som bidrar med hva. Bruk gjerne grafikk eller bilder for å formidle konseptet.</a:t>
              </a:r>
            </a:p>
            <a:p>
              <a:endParaRPr lang="nb-NO" sz="1200" dirty="0">
                <a:solidFill>
                  <a:schemeClr val="tx1"/>
                </a:solidFill>
                <a:latin typeface="Arial"/>
                <a:cs typeface="Arial"/>
              </a:endParaRPr>
            </a:p>
            <a:p>
              <a:r>
                <a:rPr lang="nb-NO" sz="1200" dirty="0">
                  <a:solidFill>
                    <a:schemeClr val="tx1"/>
                  </a:solidFill>
                  <a:latin typeface="Arial"/>
                  <a:cs typeface="Arial"/>
                </a:rPr>
                <a:t>Få med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2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Operativ status om bruk hos militære eller sivile kunder </a:t>
              </a:r>
              <a:endParaRPr lang="nb-NO" sz="1200" dirty="0">
                <a:solidFill>
                  <a:schemeClr val="tx1"/>
                </a:solidFill>
                <a:latin typeface="Arial"/>
                <a:cs typeface="Arial"/>
              </a:endParaRP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2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Tekniske spesifikasjoner (minimum):</a:t>
              </a:r>
            </a:p>
            <a:p>
              <a:pPr marL="628650" lvl="1" indent="-171450">
                <a:buFont typeface="Courier New" panose="02070309020205020404" pitchFamily="49" charset="0"/>
                <a:buChar char="o"/>
              </a:pPr>
              <a:r>
                <a:rPr lang="nb-NO" sz="12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Rekkevidde (med primær funksjonell last) </a:t>
              </a:r>
            </a:p>
            <a:p>
              <a:pPr marL="628650" lvl="1" indent="-171450">
                <a:buFont typeface="Courier New" panose="02070309020205020404" pitchFamily="49" charset="0"/>
                <a:buChar char="o"/>
              </a:pPr>
              <a:r>
                <a:rPr lang="nb-NO" sz="12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Kommunikasjonsbærer, inkludert kryptering og motstandsdyktighet mot elektronisk krigføring (</a:t>
              </a:r>
              <a:r>
                <a:rPr lang="nb-NO" sz="1200" dirty="0" err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jamming</a:t>
              </a:r>
              <a:r>
                <a:rPr lang="nb-NO" sz="12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). </a:t>
              </a:r>
            </a:p>
            <a:p>
              <a:pPr marL="628650" lvl="1" indent="-171450">
                <a:buFont typeface="Courier New" panose="02070309020205020404" pitchFamily="49" charset="0"/>
                <a:buChar char="o"/>
              </a:pPr>
              <a:r>
                <a:rPr lang="nb-NO" sz="12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Navigasjonsløsninger, inkludert operasjoner i GNSS nektet område. </a:t>
              </a:r>
            </a:p>
            <a:p>
              <a:pPr marL="628650" lvl="1" indent="-171450">
                <a:buFont typeface="Courier New" panose="02070309020205020404" pitchFamily="49" charset="0"/>
                <a:buChar char="o"/>
              </a:pPr>
              <a:r>
                <a:rPr lang="nb-NO" sz="12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Interoperabilitet og styringsprotokoller </a:t>
              </a:r>
            </a:p>
            <a:p>
              <a:pPr marL="628650" lvl="1" indent="-171450">
                <a:buFont typeface="Courier New" panose="02070309020205020404" pitchFamily="49" charset="0"/>
                <a:buChar char="o"/>
              </a:pPr>
              <a:r>
                <a:rPr lang="nb-NO" sz="1200" dirty="0" err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Oppfylelse</a:t>
              </a:r>
              <a:r>
                <a:rPr lang="nb-NO" sz="12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av relevante </a:t>
              </a:r>
              <a:r>
                <a:rPr lang="nb-NO" sz="1200" dirty="0" err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STANAG’er</a:t>
              </a:r>
              <a:r>
                <a:rPr lang="nb-NO" sz="12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 militære eller sivile standarder. 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2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Relevante sertifiseringer eller godkjenninger 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2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Systemets tilpasningsevne og planlagt oppdateringssyklus  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2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Enhetskost per 10-100-500 </a:t>
              </a:r>
            </a:p>
            <a:p>
              <a:pPr marL="628650" lvl="1" indent="-171450">
                <a:buFont typeface="Arial" panose="020B0604020202020204" pitchFamily="34" charset="0"/>
                <a:buChar char="•"/>
              </a:pPr>
              <a:endParaRPr lang="nb-NO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nb-NO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nb-NO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nb-NO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nb-NO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nb-NO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6B46827A-AD3B-7AC4-F6E9-4C207D7E4314}"/>
                </a:ext>
              </a:extLst>
            </p:cNvPr>
            <p:cNvSpPr/>
            <p:nvPr/>
          </p:nvSpPr>
          <p:spPr>
            <a:xfrm>
              <a:off x="-2" y="448782"/>
              <a:ext cx="4571999" cy="299136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t" anchorCtr="0"/>
            <a:lstStyle/>
            <a:p>
              <a:r>
                <a:rPr lang="nb-NO" sz="1200" b="1" u="sng" dirty="0">
                  <a:solidFill>
                    <a:schemeClr val="tx1"/>
                  </a:solidFill>
                  <a:latin typeface="Arial"/>
                  <a:cs typeface="Arial"/>
                </a:rPr>
                <a:t>Problemløsning</a:t>
              </a:r>
            </a:p>
            <a:p>
              <a:endParaRPr lang="nb-NO" sz="1200" b="1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nb-NO" sz="1200" dirty="0">
                  <a:solidFill>
                    <a:schemeClr val="tx1"/>
                  </a:solidFill>
                  <a:latin typeface="Arial"/>
                  <a:cs typeface="Arial"/>
                </a:rPr>
                <a:t>Hvilke(t) problem løser dere? </a:t>
              </a:r>
            </a:p>
            <a:p>
              <a:endParaRPr lang="nb-NO" sz="1200" dirty="0">
                <a:solidFill>
                  <a:schemeClr val="tx1"/>
                </a:solidFill>
                <a:latin typeface="Arial"/>
                <a:cs typeface="Arial"/>
              </a:endParaRPr>
            </a:p>
            <a:p>
              <a:r>
                <a:rPr lang="nb-NO" sz="1200" dirty="0">
                  <a:solidFill>
                    <a:schemeClr val="tx1"/>
                  </a:solidFill>
                  <a:latin typeface="Arial"/>
                  <a:cs typeface="Arial"/>
                </a:rPr>
                <a:t>Hvordan vil løsningen deres løse problemet?</a:t>
              </a:r>
              <a:endParaRPr lang="nb-NO" dirty="0">
                <a:solidFill>
                  <a:schemeClr val="tx1"/>
                </a:solidFill>
              </a:endParaRPr>
            </a:p>
            <a:p>
              <a:endParaRPr lang="nb-NO" sz="1200" dirty="0">
                <a:solidFill>
                  <a:schemeClr val="tx1"/>
                </a:solidFill>
                <a:latin typeface="Arial"/>
                <a:cs typeface="Arial"/>
              </a:endParaRPr>
            </a:p>
            <a:p>
              <a:r>
                <a:rPr lang="nb-NO" sz="1200" dirty="0">
                  <a:solidFill>
                    <a:schemeClr val="tx1"/>
                  </a:solidFill>
                  <a:latin typeface="Arial"/>
                  <a:cs typeface="Arial"/>
                </a:rPr>
                <a:t>Hva er unik eller hva skiller løsningen deres fra andre?</a:t>
              </a:r>
            </a:p>
            <a:p>
              <a:endParaRPr lang="nb-NO" sz="1200" dirty="0">
                <a:solidFill>
                  <a:schemeClr val="tx1"/>
                </a:solidFill>
                <a:latin typeface="Arial"/>
                <a:cs typeface="Arial"/>
              </a:endParaRPr>
            </a:p>
            <a:p>
              <a:pPr lvl="0"/>
              <a:r>
                <a:rPr lang="nb-NO" sz="1200" dirty="0">
                  <a:solidFill>
                    <a:schemeClr val="tx1"/>
                  </a:solidFill>
                  <a:latin typeface="Arial"/>
                  <a:cs typeface="Arial"/>
                </a:rPr>
                <a:t>Hvem samarbeider dere med for å lage en løsning som noen kan bruke? Få gjerne </a:t>
              </a:r>
              <a:r>
                <a:rPr lang="nb-NO" sz="12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med relevante referanseprosjekter og eventuelle partnerskap, konsortier og relevante underleverandører. </a:t>
              </a:r>
            </a:p>
            <a:p>
              <a:endParaRPr lang="nb-NO" sz="1200" dirty="0"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12" name="Rectangle 1">
              <a:extLst>
                <a:ext uri="{FF2B5EF4-FFF2-40B4-BE49-F238E27FC236}">
                  <a16:creationId xmlns:a16="http://schemas.microsoft.com/office/drawing/2014/main" id="{F4A8D905-417C-6EE7-CB8A-A7EC947B8C1C}"/>
                </a:ext>
              </a:extLst>
            </p:cNvPr>
            <p:cNvSpPr/>
            <p:nvPr/>
          </p:nvSpPr>
          <p:spPr>
            <a:xfrm>
              <a:off x="-3" y="3792772"/>
              <a:ext cx="4571999" cy="305407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t" anchorCtr="0"/>
            <a:lstStyle/>
            <a:p>
              <a:r>
                <a:rPr lang="nb-NO" sz="1200" b="1" u="sng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Produksjon, skalering og samarbeid</a:t>
              </a:r>
            </a:p>
            <a:p>
              <a:endParaRPr lang="nb-NO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nb-NO" sz="12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Vennligst oppgi: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2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Produksjon </a:t>
              </a:r>
              <a:r>
                <a:rPr lang="nb-NO"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og skalering </a:t>
              </a:r>
              <a:endParaRPr lang="nb-NO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628650" lvl="1" indent="-171450">
                <a:buFont typeface="Courier New" panose="02070309020205020404" pitchFamily="49" charset="0"/>
                <a:buChar char="o"/>
              </a:pPr>
              <a:r>
                <a:rPr lang="nb-NO" sz="12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Nåværende produksjonskapasitet </a:t>
              </a:r>
            </a:p>
            <a:p>
              <a:pPr marL="628650" lvl="1" indent="-171450">
                <a:buFont typeface="Courier New" panose="02070309020205020404" pitchFamily="49" charset="0"/>
                <a:buChar char="o"/>
              </a:pPr>
              <a:r>
                <a:rPr lang="nb-NO" sz="12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Leveringstid </a:t>
              </a:r>
            </a:p>
            <a:p>
              <a:pPr marL="628650" lvl="1" indent="-171450">
                <a:buFont typeface="Courier New" panose="02070309020205020404" pitchFamily="49" charset="0"/>
                <a:buChar char="o"/>
              </a:pPr>
              <a:r>
                <a:rPr lang="nb-NO" sz="12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Skaleringsmulighet </a:t>
              </a:r>
            </a:p>
            <a:p>
              <a:pPr marL="628650" lvl="1" indent="-171450">
                <a:buFont typeface="Courier New" panose="02070309020205020404" pitchFamily="49" charset="0"/>
                <a:buChar char="o"/>
              </a:pPr>
              <a:r>
                <a:rPr lang="nb-NO" sz="12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Vedlikeholds- og støttekapasitet </a:t>
              </a:r>
            </a:p>
            <a:p>
              <a:pPr marL="628650" lvl="1" indent="-171450">
                <a:buFont typeface="Courier New" panose="02070309020205020404" pitchFamily="49" charset="0"/>
                <a:buChar char="o"/>
              </a:pPr>
              <a:r>
                <a:rPr lang="nb-NO" sz="12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Tilgang til reservedeler, beredskapslager og viktige forsyningskjeder 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12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Samarbeid: </a:t>
              </a:r>
            </a:p>
            <a:p>
              <a:pPr marL="628650" lvl="1" indent="-171450">
                <a:buFont typeface="Courier New" panose="02070309020205020404" pitchFamily="49" charset="0"/>
                <a:buChar char="o"/>
              </a:pPr>
              <a:r>
                <a:rPr lang="nb-NO" sz="12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Nåværende eller planlagte FoU eller innovasjons-samarbeid </a:t>
              </a:r>
            </a:p>
            <a:p>
              <a:pPr marL="628650" lvl="1" indent="-171450">
                <a:buFont typeface="Courier New" panose="02070309020205020404" pitchFamily="49" charset="0"/>
                <a:buChar char="o"/>
              </a:pPr>
              <a:r>
                <a:rPr lang="nb-NO" sz="12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Internasjonalt samarbeid </a:t>
              </a:r>
            </a:p>
            <a:p>
              <a:pPr marL="628650" lvl="1" indent="-171450">
                <a:buFont typeface="Courier New" panose="02070309020205020404" pitchFamily="49" charset="0"/>
                <a:buChar char="o"/>
              </a:pPr>
              <a:r>
                <a:rPr lang="nb-NO" sz="12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Mulighet for testing og evaluering i Norge i Q2-Q3 2027 </a:t>
              </a:r>
            </a:p>
            <a:p>
              <a:pPr marL="628650" lvl="1" indent="-171450">
                <a:buFont typeface="Courier New" panose="02070309020205020404" pitchFamily="49" charset="0"/>
                <a:buChar char="o"/>
              </a:pPr>
              <a:r>
                <a:rPr lang="nb-NO" sz="12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Hvilken kontrakts-standard for fremtidig kjøp og skalering av produkt eller løsning anbefaler dere?</a:t>
              </a:r>
            </a:p>
            <a:p>
              <a:endParaRPr lang="nb-NO" sz="900" dirty="0">
                <a:solidFill>
                  <a:schemeClr val="tx1"/>
                </a:solidFill>
              </a:endParaRPr>
            </a:p>
          </p:txBody>
        </p:sp>
        <p:cxnSp>
          <p:nvCxnSpPr>
            <p:cNvPr id="13" name="Straight Connector 3">
              <a:extLst>
                <a:ext uri="{FF2B5EF4-FFF2-40B4-BE49-F238E27FC236}">
                  <a16:creationId xmlns:a16="http://schemas.microsoft.com/office/drawing/2014/main" id="{CA53B3D0-6B88-E892-4C28-040C4B0CF7C7}"/>
                </a:ext>
              </a:extLst>
            </p:cNvPr>
            <p:cNvCxnSpPr/>
            <p:nvPr/>
          </p:nvCxnSpPr>
          <p:spPr>
            <a:xfrm>
              <a:off x="32229" y="3723197"/>
              <a:ext cx="9144000" cy="0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1">
              <a:extLst>
                <a:ext uri="{FF2B5EF4-FFF2-40B4-BE49-F238E27FC236}">
                  <a16:creationId xmlns:a16="http://schemas.microsoft.com/office/drawing/2014/main" id="{602BAFB9-5CA6-2148-1292-57531708BA26}"/>
                </a:ext>
              </a:extLst>
            </p:cNvPr>
            <p:cNvCxnSpPr/>
            <p:nvPr/>
          </p:nvCxnSpPr>
          <p:spPr>
            <a:xfrm>
              <a:off x="4571996" y="459933"/>
              <a:ext cx="0" cy="6398067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Straight Connector 15">
            <a:extLst>
              <a:ext uri="{FF2B5EF4-FFF2-40B4-BE49-F238E27FC236}">
                <a16:creationId xmlns:a16="http://schemas.microsoft.com/office/drawing/2014/main" id="{06E82F61-D3AA-6BEF-830D-2935EB0A6A6A}"/>
              </a:ext>
            </a:extLst>
          </p:cNvPr>
          <p:cNvCxnSpPr>
            <a:cxnSpLocks/>
          </p:cNvCxnSpPr>
          <p:nvPr/>
        </p:nvCxnSpPr>
        <p:spPr>
          <a:xfrm>
            <a:off x="-3" y="459933"/>
            <a:ext cx="12106659" cy="0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088999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B1DCD45CE27C0B41B357B513E5BAB4FE" ma:contentTypeVersion="4" ma:contentTypeDescription="Opprett et nytt dokument." ma:contentTypeScope="" ma:versionID="6525fc144a453bb5f0b82f41963fec75">
  <xsd:schema xmlns:xsd="http://www.w3.org/2001/XMLSchema" xmlns:xs="http://www.w3.org/2001/XMLSchema" xmlns:p="http://schemas.microsoft.com/office/2006/metadata/properties" xmlns:ns2="1109a50d-ecca-426a-a597-49bd1ab6f6f3" targetNamespace="http://schemas.microsoft.com/office/2006/metadata/properties" ma:root="true" ma:fieldsID="18c96ad86aca2391dd0ec3a1c4478bfe" ns2:_="">
    <xsd:import namespace="1109a50d-ecca-426a-a597-49bd1ab6f6f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109a50d-ecca-426a-a597-49bd1ab6f6f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F65649D-F5CE-401B-9B4B-F647BC94A70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38309A7-2752-47F0-A762-3F21C8FA759A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5E270AAB-109D-43D9-92DD-32CF7C4E6B1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109a50d-ecca-426a-a597-49bd1ab6f6f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107</TotalTime>
  <Words>305</Words>
  <Application>Microsoft Office PowerPoint</Application>
  <PresentationFormat>Widescreen</PresentationFormat>
  <Paragraphs>53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Courier New</vt:lpstr>
      <vt:lpstr>Office-tema</vt:lpstr>
      <vt:lpstr>PowerPoint Presentation</vt:lpstr>
    </vt:vector>
  </TitlesOfParts>
  <Company>Forsvarets forskningsinstitutt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Bremerthun, Inge Roar</dc:creator>
  <cp:lastModifiedBy>Lorentsen, Jill-Connie</cp:lastModifiedBy>
  <cp:revision>1</cp:revision>
  <dcterms:created xsi:type="dcterms:W3CDTF">2024-11-13T07:54:04Z</dcterms:created>
  <dcterms:modified xsi:type="dcterms:W3CDTF">2026-09-17T08:50:24Z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0x010100B1DCD45CE27C0B41B357B513E5BAB4FE</vt:lpwstr>
  </property>
</Properties>
</file>