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B10DC9-DD54-4B3F-BEB6-8F1FD96A8CD8}" v="7" dt="2026-09-17T11:17:07.9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 autoAdjust="0"/>
    <p:restoredTop sz="94648" autoAdjust="0"/>
  </p:normalViewPr>
  <p:slideViewPr>
    <p:cSldViewPr snapToGrid="0">
      <p:cViewPr varScale="1">
        <p:scale>
          <a:sx n="120" d="100"/>
          <a:sy n="120" d="100"/>
        </p:scale>
        <p:origin x="138" y="3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entsen, Jill-Connie" userId="46cdaecf-26af-4ca9-b1c6-c73b030333f3" providerId="ADAL" clId="{D5779EBA-A8DC-4E7F-94B7-124591E8FF95}"/>
    <pc:docChg chg="undo custSel modSld">
      <pc:chgData name="Lorentsen, Jill-Connie" userId="46cdaecf-26af-4ca9-b1c6-c73b030333f3" providerId="ADAL" clId="{D5779EBA-A8DC-4E7F-94B7-124591E8FF95}" dt="2026-09-17T11:17:19.345" v="166" actId="14100"/>
      <pc:docMkLst>
        <pc:docMk/>
      </pc:docMkLst>
      <pc:sldChg chg="addSp delSp modSp mod">
        <pc:chgData name="Lorentsen, Jill-Connie" userId="46cdaecf-26af-4ca9-b1c6-c73b030333f3" providerId="ADAL" clId="{D5779EBA-A8DC-4E7F-94B7-124591E8FF95}" dt="2026-09-17T11:17:19.345" v="166" actId="14100"/>
        <pc:sldMkLst>
          <pc:docMk/>
          <pc:sldMk cId="808899980" sldId="256"/>
        </pc:sldMkLst>
        <pc:spChg chg="add del mod">
          <ac:chgData name="Lorentsen, Jill-Connie" userId="46cdaecf-26af-4ca9-b1c6-c73b030333f3" providerId="ADAL" clId="{D5779EBA-A8DC-4E7F-94B7-124591E8FF95}" dt="2026-09-17T11:17:07.694" v="161"/>
          <ac:spMkLst>
            <pc:docMk/>
            <pc:sldMk cId="808899980" sldId="256"/>
            <ac:spMk id="2" creationId="{80232DF8-FDCF-2B63-F2B4-53C1115DD714}"/>
          </ac:spMkLst>
        </pc:spChg>
        <pc:spChg chg="add del mod">
          <ac:chgData name="Lorentsen, Jill-Connie" userId="46cdaecf-26af-4ca9-b1c6-c73b030333f3" providerId="ADAL" clId="{D5779EBA-A8DC-4E7F-94B7-124591E8FF95}" dt="2026-09-17T11:17:08.653" v="164"/>
          <ac:spMkLst>
            <pc:docMk/>
            <pc:sldMk cId="808899980" sldId="256"/>
            <ac:spMk id="3" creationId="{D943D476-639E-7909-11BE-4A4B29A32D92}"/>
          </ac:spMkLst>
        </pc:spChg>
        <pc:spChg chg="mod">
          <ac:chgData name="Lorentsen, Jill-Connie" userId="46cdaecf-26af-4ca9-b1c6-c73b030333f3" providerId="ADAL" clId="{D5779EBA-A8DC-4E7F-94B7-124591E8FF95}" dt="2026-09-17T11:15:47.141" v="150" actId="2711"/>
          <ac:spMkLst>
            <pc:docMk/>
            <pc:sldMk cId="808899980" sldId="256"/>
            <ac:spMk id="8" creationId="{D667B5EC-F640-5E12-2A96-503ED5D183BD}"/>
          </ac:spMkLst>
        </pc:spChg>
        <pc:spChg chg="mod">
          <ac:chgData name="Lorentsen, Jill-Connie" userId="46cdaecf-26af-4ca9-b1c6-c73b030333f3" providerId="ADAL" clId="{D5779EBA-A8DC-4E7F-94B7-124591E8FF95}" dt="2026-09-17T11:09:38.837" v="84" actId="14100"/>
          <ac:spMkLst>
            <pc:docMk/>
            <pc:sldMk cId="808899980" sldId="256"/>
            <ac:spMk id="9" creationId="{FEAD3F3C-2970-C678-C30F-B23FA920CE55}"/>
          </ac:spMkLst>
        </pc:spChg>
        <pc:spChg chg="mod">
          <ac:chgData name="Lorentsen, Jill-Connie" userId="46cdaecf-26af-4ca9-b1c6-c73b030333f3" providerId="ADAL" clId="{D5779EBA-A8DC-4E7F-94B7-124591E8FF95}" dt="2026-09-17T11:17:01.656" v="158" actId="14100"/>
          <ac:spMkLst>
            <pc:docMk/>
            <pc:sldMk cId="808899980" sldId="256"/>
            <ac:spMk id="10" creationId="{6B46827A-AD3B-7AC4-F6E9-4C207D7E4314}"/>
          </ac:spMkLst>
        </pc:spChg>
        <pc:spChg chg="mod">
          <ac:chgData name="Lorentsen, Jill-Connie" userId="46cdaecf-26af-4ca9-b1c6-c73b030333f3" providerId="ADAL" clId="{D5779EBA-A8DC-4E7F-94B7-124591E8FF95}" dt="2026-09-17T11:17:19.345" v="166" actId="14100"/>
          <ac:spMkLst>
            <pc:docMk/>
            <pc:sldMk cId="808899980" sldId="256"/>
            <ac:spMk id="12" creationId="{F4A8D905-417C-6EE7-CB8A-A7EC947B8C1C}"/>
          </ac:spMkLst>
        </pc:spChg>
        <pc:cxnChg chg="del">
          <ac:chgData name="Lorentsen, Jill-Connie" userId="46cdaecf-26af-4ca9-b1c6-c73b030333f3" providerId="ADAL" clId="{D5779EBA-A8DC-4E7F-94B7-124591E8FF95}" dt="2026-09-17T11:17:12.233" v="165" actId="478"/>
          <ac:cxnSpMkLst>
            <pc:docMk/>
            <pc:sldMk cId="808899980" sldId="256"/>
            <ac:cxnSpMk id="4" creationId="{6B025372-D9DC-0ADB-B876-5389F998F19B}"/>
          </ac:cxnSpMkLst>
        </pc:cxnChg>
        <pc:cxnChg chg="del">
          <ac:chgData name="Lorentsen, Jill-Connie" userId="46cdaecf-26af-4ca9-b1c6-c73b030333f3" providerId="ADAL" clId="{D5779EBA-A8DC-4E7F-94B7-124591E8FF95}" dt="2026-09-17T11:16:16.333" v="153" actId="478"/>
          <ac:cxnSpMkLst>
            <pc:docMk/>
            <pc:sldMk cId="808899980" sldId="256"/>
            <ac:cxnSpMk id="11" creationId="{57A87414-82E9-D5C0-9FF2-66DF0A039B60}"/>
          </ac:cxnSpMkLst>
        </pc:cxnChg>
        <pc:cxnChg chg="add del mod">
          <ac:chgData name="Lorentsen, Jill-Connie" userId="46cdaecf-26af-4ca9-b1c6-c73b030333f3" providerId="ADAL" clId="{D5779EBA-A8DC-4E7F-94B7-124591E8FF95}" dt="2026-09-17T11:16:33.476" v="155" actId="478"/>
          <ac:cxnSpMkLst>
            <pc:docMk/>
            <pc:sldMk cId="808899980" sldId="256"/>
            <ac:cxnSpMk id="13" creationId="{CA53B3D0-6B88-E892-4C28-040C4B0CF7C7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CB14E6-1271-BBBF-5F31-5A2659BC58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E0ABFCB-BFF9-0A7D-C5AD-75F2FB36C2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59F4D39-07C5-E32B-5D55-CF29FF5AC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E94FEF3-D426-F49D-37AC-F63605C13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6CB2116-5976-C5C1-CBD2-C12FEEF2E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8429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0C7540-3DC5-A6BF-70F5-590765386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FB9230-0F5E-8E09-CDF2-FE2661D6A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057794B-2B25-C6B7-EB05-C65CF182B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8446248-1F6F-3FF1-39F1-F84CD96BA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5D92EC-CE42-89F4-443E-2A3E9B3DC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5713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C34164-42C6-50B7-6174-308C50C25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9B259D5-DA48-5B95-0494-EE3DD1C45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D8694C-AC9D-77E5-9B3F-D92B47B22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40AAD4-4FB4-6C6E-DBBE-7571884C3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FA0CBDA-1BD2-DC51-74FA-0963EC949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9591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F8ADCE-FAD4-8333-5796-4288E0435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4167CC0-7523-CCC0-25B2-DE01D14A94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80F4788-6214-64B4-F0A1-6C6360D3F5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09F50EE-E6C4-1183-17E5-E7DE3C063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51A573-6FE8-F287-0094-78935C3DE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D05F5CB-DC7B-FE55-0E7D-0E9EC68E6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819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FE2173-6573-1BA7-BF12-7A40D729F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A8C33A9-DD0A-A80C-ABFD-467C08BD8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34D1398-87CA-66C8-F4E9-BC1177B10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145CBF0-1ACF-0DF9-7EF5-3C85D359C4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3E6EDDB-FD3E-F7F9-E9A4-0B72F7542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8F51826-39E2-96EE-3C5D-B13C453E8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4BCD3A1-474A-8137-C5EF-4125AF885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7236725-9E95-1736-746C-99506B1CC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04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FB4DBA-37D2-64FF-9E9C-20DB02A01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46691C9-999C-288B-E5B5-FC1F1708B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F918024-20EB-7521-9E28-E929BEE22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B5DD6A4-D0FA-F9FC-D62A-BF3BA7D29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3412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1A7D47E-A3A8-9BF2-B6C9-1CCBFAD3F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B063F82-4A55-66CC-C95C-7E653C804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9DB4280-894B-7D9A-C411-3D78908C7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8248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3677DF-669B-C678-8BD6-A01DADCDF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9FB0A0-4224-E6E4-139C-787EB9851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D74B8C4-64A4-C226-D755-7A222418A7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0DD21EB-3346-3840-FDE9-1537961C6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21F0813-4AC0-ACCC-17F2-B841E94E5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7A4AAD-B0A7-246C-26E1-2F775A0EC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9130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EEA8DB-9F15-99C0-3EE6-110BEB6FF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04EB6F3-63FB-5EFF-792B-E97B691DCD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B1B4036-29AD-DA46-8B3D-197F1AB11B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326B42B-0442-755F-CF22-497BB365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B80D61A-D4F8-F827-C0D0-6246974F8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F256AEA-A475-53E3-4F8D-B7911EFC2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2065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8619CB-5E5C-1804-E5C9-55364F61A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B3E59C8-45F2-0DAF-058C-C21EA5CE6A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4682268-17BF-940F-9E83-0127EB6A0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C7F53BF-EF38-3AC6-B6C4-4FD929A82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D4AE9D-A315-9DCE-2B20-43F9178F1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274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3832FAB-0A31-9110-9A07-FABF212A3A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7CC8E65-919D-859F-7B6A-EB363F55E8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68C742D-73DB-4587-CFBE-1ECD0837C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9FD027D-0B3B-582E-C646-5D74CEECB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F1D35C5-CDA4-1A47-2192-EAF8E670A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3793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24F20F2-DD8E-0EC7-BCB5-B6A191EFB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BDDD31C-57C8-8EE9-125E-F16319BAC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4AA1AEC-614D-EAB9-ACB1-A896AF783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BCE850-D5F9-42E5-A814-6B67C925DD20}" type="datetimeFigureOut">
              <a:rPr lang="nb-NO" smtClean="0"/>
              <a:t>17.09.2026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5461E3-FEF8-0E14-E79F-6738AF869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5788343-EF78-9917-E383-3F666591C1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B8B56B-32E8-446D-B637-1CBD3A17203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8644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09C6174B-7CEB-5DB5-8280-1F7B0D98E2B5}"/>
              </a:ext>
            </a:extLst>
          </p:cNvPr>
          <p:cNvSpPr/>
          <p:nvPr/>
        </p:nvSpPr>
        <p:spPr>
          <a:xfrm>
            <a:off x="-1" y="0"/>
            <a:ext cx="12106655" cy="465516"/>
          </a:xfrm>
          <a:prstGeom prst="rect">
            <a:avLst/>
          </a:prstGeom>
          <a:solidFill>
            <a:srgbClr val="FFFF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r>
              <a:rPr lang="nb-NO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nb-NO" sz="13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051125E9-6AD4-DEDE-02E5-6FBF6D209D3A}"/>
              </a:ext>
            </a:extLst>
          </p:cNvPr>
          <p:cNvSpPr/>
          <p:nvPr/>
        </p:nvSpPr>
        <p:spPr>
          <a:xfrm>
            <a:off x="7957910" y="0"/>
            <a:ext cx="4148744" cy="465515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</a:t>
            </a:r>
            <a:r>
              <a:rPr lang="nb-NO" sz="1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nb-NO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13">
            <a:extLst>
              <a:ext uri="{FF2B5EF4-FFF2-40B4-BE49-F238E27FC236}">
                <a16:creationId xmlns:a16="http://schemas.microsoft.com/office/drawing/2014/main" id="{5BC71D46-2DB1-C93C-ADFC-D38EEB3631A0}"/>
              </a:ext>
            </a:extLst>
          </p:cNvPr>
          <p:cNvGrpSpPr/>
          <p:nvPr/>
        </p:nvGrpSpPr>
        <p:grpSpPr>
          <a:xfrm>
            <a:off x="-3" y="459933"/>
            <a:ext cx="12106660" cy="6398067"/>
            <a:chOff x="-3" y="459933"/>
            <a:chExt cx="9144003" cy="6398067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667B5EC-F640-5E12-2A96-503ED5D183BD}"/>
                </a:ext>
              </a:extLst>
            </p:cNvPr>
            <p:cNvSpPr/>
            <p:nvPr/>
          </p:nvSpPr>
          <p:spPr>
            <a:xfrm>
              <a:off x="4572000" y="3697356"/>
              <a:ext cx="4572000" cy="316064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 anchorCtr="0"/>
            <a:lstStyle/>
            <a:p>
              <a:r>
                <a:rPr lang="en-US" sz="1200" b="1" u="sng" dirty="0">
                  <a:solidFill>
                    <a:schemeClr val="tx1"/>
                  </a:solidFill>
                  <a:latin typeface="Aptos" panose="020B0004020202020204" pitchFamily="34" charset="0"/>
                  <a:cs typeface="Arial"/>
                </a:rPr>
                <a:t>User Interaction and Needs Insight</a:t>
              </a:r>
              <a:endParaRPr lang="nb-NO" sz="1200" b="1" u="sng" dirty="0">
                <a:solidFill>
                  <a:schemeClr val="tx1"/>
                </a:solidFill>
                <a:latin typeface="Aptos" panose="020B0004020202020204" pitchFamily="34" charset="0"/>
                <a:cs typeface="Arial"/>
              </a:endParaRPr>
            </a:p>
            <a:p>
              <a:endParaRPr lang="nb-NO" sz="1200" dirty="0">
                <a:solidFill>
                  <a:schemeClr val="tx1"/>
                </a:solidFill>
                <a:latin typeface="Aptos" panose="020B0004020202020204" pitchFamily="34" charset="0"/>
                <a:cs typeface="Arial"/>
              </a:endParaRPr>
            </a:p>
            <a:p>
              <a:pPr marL="171450" indent="-171450" algn="l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i="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cs typeface="Arial" panose="020B0604020202020204" pitchFamily="34" charset="0"/>
                </a:rPr>
                <a:t>In which market(s) is the solution applicable? Is there an existing market for the solution?</a:t>
              </a:r>
            </a:p>
            <a:p>
              <a:pPr marL="171450" indent="-171450" algn="l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  <a:latin typeface="Aptos" panose="020B0004020202020204" pitchFamily="34" charset="0"/>
                  <a:cs typeface="Arial" panose="020B0604020202020204" pitchFamily="34" charset="0"/>
                </a:rPr>
                <a:t>T</a:t>
              </a:r>
              <a:r>
                <a:rPr lang="en-US" sz="1200" b="0" i="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cs typeface="Arial" panose="020B0604020202020204" pitchFamily="34" charset="0"/>
                </a:rPr>
                <a:t>o what extent can you verify that the solution addresses a relevant need? Please provide sources, etc.</a:t>
              </a:r>
            </a:p>
            <a:p>
              <a:pPr marL="171450" indent="-171450" algn="l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i="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cs typeface="Arial" panose="020B0604020202020204" pitchFamily="34" charset="0"/>
                </a:rPr>
                <a:t>Briefly summarize your current level of investment from public and/or private sources.</a:t>
              </a:r>
            </a:p>
            <a:p>
              <a:pPr marL="171450" indent="-171450" algn="l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i="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cs typeface="Arial" panose="020B0604020202020204" pitchFamily="34" charset="0"/>
                </a:rPr>
                <a:t>Have you been in dialogue with national users? If yes – which ones, including contact person.</a:t>
              </a:r>
            </a:p>
            <a:p>
              <a:pPr marL="171450" indent="-171450" algn="l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200" b="0" i="0" dirty="0">
                  <a:solidFill>
                    <a:schemeClr val="tx1"/>
                  </a:solidFill>
                  <a:effectLst/>
                  <a:latin typeface="Aptos" panose="020B0004020202020204" pitchFamily="34" charset="0"/>
                  <a:cs typeface="Arial" panose="020B0604020202020204" pitchFamily="34" charset="0"/>
                </a:rPr>
                <a:t>Have you been in dialogue with allied or partner users? If yes – which ones, including contact person.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EAD3F3C-2970-C678-C30F-B23FA920CE55}"/>
                </a:ext>
              </a:extLst>
            </p:cNvPr>
            <p:cNvSpPr/>
            <p:nvPr/>
          </p:nvSpPr>
          <p:spPr>
            <a:xfrm>
              <a:off x="4572000" y="465515"/>
              <a:ext cx="4572000" cy="32318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 anchorCtr="0"/>
            <a:lstStyle/>
            <a:p>
              <a:r>
                <a:rPr lang="nb-NO" sz="1200" b="1" u="sng" dirty="0">
                  <a:solidFill>
                    <a:schemeClr val="tx1"/>
                  </a:solidFill>
                  <a:cs typeface="Arial"/>
                </a:rPr>
                <a:t>Technical </a:t>
              </a:r>
              <a:r>
                <a:rPr lang="nb-NO" sz="1200" b="1" u="sng" dirty="0" err="1">
                  <a:solidFill>
                    <a:schemeClr val="tx1"/>
                  </a:solidFill>
                  <a:cs typeface="Arial"/>
                </a:rPr>
                <a:t>Approach</a:t>
              </a:r>
              <a:endParaRPr lang="nb-NO" sz="1200" dirty="0">
                <a:solidFill>
                  <a:schemeClr val="tx1"/>
                </a:solidFill>
              </a:endParaRPr>
            </a:p>
            <a:p>
              <a:pPr fontAlgn="base"/>
              <a:r>
                <a:rPr lang="en-US" sz="1200" dirty="0">
                  <a:solidFill>
                    <a:schemeClr val="tx1"/>
                  </a:solidFill>
                </a:rPr>
                <a:t>Briefly describe your technical solution and the contribution of the various stakeholders involved. Please use graphics or images where appropriate to illustrate the concept.</a:t>
              </a:r>
            </a:p>
            <a:p>
              <a:pPr fontAlgn="base"/>
              <a:endParaRPr lang="nb-NO" sz="1200" dirty="0">
                <a:solidFill>
                  <a:schemeClr val="tx1"/>
                </a:solidFill>
              </a:endParaRPr>
            </a:p>
            <a:p>
              <a:pPr fontAlgn="base"/>
              <a:r>
                <a:rPr lang="en-US" sz="1200" dirty="0">
                  <a:solidFill>
                    <a:schemeClr val="tx1"/>
                  </a:solidFill>
                </a:rPr>
                <a:t>Please include: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171450" lvl="0" indent="-171450" fontAlgn="base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Operational status and current use by military and/or civilian customers.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171450" lvl="0" indent="-171450" fontAlgn="base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Technical specifications (minimum):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Range (with primary functional payload).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Communications architecture, including encryption and resilience against electronic warfare (jamming).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Navigation solutions, including operation in GNSS-denied environments.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Interoperability and control protocols.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Compliance with relevant STANAGs and other military or civilian standards.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171450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Relevant certifications or approvals.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171450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System adaptability and planned upgrade/update cycle.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171450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Unit cost for quantities of 10, 100, and 500 units.</a:t>
              </a:r>
              <a:endParaRPr lang="nb-NO" sz="1200" dirty="0">
                <a:solidFill>
                  <a:schemeClr val="tx1"/>
                </a:solidFill>
              </a:endParaRPr>
            </a:p>
            <a:p>
              <a:endParaRPr lang="nb-NO" sz="1200" b="1" dirty="0">
                <a:solidFill>
                  <a:schemeClr val="tx1"/>
                </a:solidFill>
                <a:cs typeface="Arial" panose="020B0604020202020204" pitchFamily="34" charset="0"/>
              </a:endParaRPr>
            </a:p>
            <a:p>
              <a:endParaRPr lang="nb-NO" sz="1200" b="1" dirty="0">
                <a:solidFill>
                  <a:schemeClr val="tx1"/>
                </a:solidFill>
                <a:cs typeface="Arial" panose="020B0604020202020204" pitchFamily="34" charset="0"/>
              </a:endParaRPr>
            </a:p>
            <a:p>
              <a:endParaRPr lang="nb-NO" sz="1200" dirty="0">
                <a:solidFill>
                  <a:schemeClr val="tx1"/>
                </a:solidFill>
                <a:cs typeface="Arial" panose="020B0604020202020204" pitchFamily="34" charset="0"/>
              </a:endParaRPr>
            </a:p>
            <a:p>
              <a:endParaRPr lang="nb-NO" sz="12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B46827A-AD3B-7AC4-F6E9-4C207D7E4314}"/>
                </a:ext>
              </a:extLst>
            </p:cNvPr>
            <p:cNvSpPr/>
            <p:nvPr/>
          </p:nvSpPr>
          <p:spPr>
            <a:xfrm>
              <a:off x="-2" y="459933"/>
              <a:ext cx="4571999" cy="248204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 anchorCtr="0"/>
            <a:lstStyle/>
            <a:p>
              <a:r>
                <a:rPr lang="nb-NO" sz="1200" b="1" u="sng" dirty="0">
                  <a:solidFill>
                    <a:schemeClr val="tx1"/>
                  </a:solidFill>
                  <a:latin typeface="Arial"/>
                  <a:cs typeface="Arial"/>
                </a:rPr>
                <a:t>Problem </a:t>
              </a:r>
              <a:r>
                <a:rPr lang="nb-NO" sz="1200" b="1" u="sng" dirty="0" err="1">
                  <a:solidFill>
                    <a:schemeClr val="tx1"/>
                  </a:solidFill>
                  <a:latin typeface="Arial"/>
                  <a:cs typeface="Arial"/>
                </a:rPr>
                <a:t>Solving</a:t>
              </a:r>
              <a:endParaRPr lang="nb-NO" sz="1200" b="1" u="sng" dirty="0">
                <a:solidFill>
                  <a:schemeClr val="tx1"/>
                </a:solidFill>
                <a:latin typeface="Arial"/>
                <a:cs typeface="Arial"/>
              </a:endParaRPr>
            </a:p>
            <a:p>
              <a:pPr algn="l">
                <a:spcAft>
                  <a:spcPts val="600"/>
                </a:spcAft>
              </a:pPr>
              <a:endParaRPr lang="en-US" sz="1200" dirty="0">
                <a:solidFill>
                  <a:schemeClr val="tx1"/>
                </a:solidFill>
                <a:cs typeface="Arial"/>
              </a:endParaRPr>
            </a:p>
            <a:p>
              <a:pPr marL="171450" lvl="0" indent="-171450" fontAlgn="base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What problem(s) does your solution address?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171450" lvl="0" indent="-171450" fontAlgn="base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How does your solution solve the problem?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171450" lvl="0" indent="-171450" fontAlgn="base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What is unique about your solution, or how does it differ from competing solutions?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171450" lvl="0" indent="-171450" fontAlgn="base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Who do you collaborate with to develop a usable solution? Please include relevant reference projects, partnerships, consortia, and key subcontractors where applicable.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">
              <a:extLst>
                <a:ext uri="{FF2B5EF4-FFF2-40B4-BE49-F238E27FC236}">
                  <a16:creationId xmlns:a16="http://schemas.microsoft.com/office/drawing/2014/main" id="{F4A8D905-417C-6EE7-CB8A-A7EC947B8C1C}"/>
                </a:ext>
              </a:extLst>
            </p:cNvPr>
            <p:cNvSpPr/>
            <p:nvPr/>
          </p:nvSpPr>
          <p:spPr>
            <a:xfrm>
              <a:off x="-3" y="3697356"/>
              <a:ext cx="4571999" cy="31494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 anchorCtr="0"/>
            <a:lstStyle/>
            <a:p>
              <a:pPr fontAlgn="base"/>
              <a:r>
                <a:rPr lang="en-US" sz="1200" b="1" u="sng" dirty="0">
                  <a:solidFill>
                    <a:schemeClr val="tx1"/>
                  </a:solidFill>
                </a:rPr>
                <a:t>Production, Scaling and Collaboration</a:t>
              </a:r>
              <a:r>
                <a:rPr lang="nb-NO" sz="1200" b="1" u="sng" dirty="0">
                  <a:solidFill>
                    <a:schemeClr val="tx1"/>
                  </a:solidFill>
                </a:rPr>
                <a:t> </a:t>
              </a:r>
            </a:p>
            <a:p>
              <a:pPr fontAlgn="base"/>
              <a:endParaRPr lang="nb-NO" sz="1200" dirty="0">
                <a:solidFill>
                  <a:schemeClr val="tx1"/>
                </a:solidFill>
              </a:endParaRPr>
            </a:p>
            <a:p>
              <a:pPr fontAlgn="base"/>
              <a:r>
                <a:rPr lang="en-US" sz="1200" dirty="0">
                  <a:solidFill>
                    <a:schemeClr val="tx1"/>
                  </a:solidFill>
                </a:rPr>
                <a:t>Please provide information on: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171450" indent="-171450" fontAlgn="base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Production and Scaling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Current production capacity.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Lead times.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Scalability potential.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Maintenance and support capabilities.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Access to spare parts, contingency stock, and critical supply chains. 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171450" indent="-171450" fontAlgn="base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Collaboration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Current or planned R&amp;D and innovation collaborations.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International cooperation initiatives.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Availability for testing and evaluation in Norway during Q2-Q3 2027.</a:t>
              </a:r>
              <a:r>
                <a:rPr lang="nb-NO" sz="1200" dirty="0">
                  <a:solidFill>
                    <a:schemeClr val="tx1"/>
                  </a:solidFill>
                </a:rPr>
                <a:t> </a:t>
              </a:r>
            </a:p>
            <a:p>
              <a:pPr marL="628650" lvl="1" indent="-171450" fontAlgn="base">
                <a:buFont typeface="Courier New" panose="02070309020205020404" pitchFamily="49" charset="0"/>
                <a:buChar char="o"/>
              </a:pPr>
              <a:r>
                <a:rPr lang="en-US" sz="1200" dirty="0">
                  <a:solidFill>
                    <a:schemeClr val="tx1"/>
                  </a:solidFill>
                </a:rPr>
                <a:t>Which contractual framework or standard would you recommend for future procurement and scaling of your product or solution?</a:t>
              </a:r>
              <a:endParaRPr lang="nb-NO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Connector 3">
              <a:extLst>
                <a:ext uri="{FF2B5EF4-FFF2-40B4-BE49-F238E27FC236}">
                  <a16:creationId xmlns:a16="http://schemas.microsoft.com/office/drawing/2014/main" id="{CA53B3D0-6B88-E892-4C28-040C4B0CF7C7}"/>
                </a:ext>
              </a:extLst>
            </p:cNvPr>
            <p:cNvCxnSpPr/>
            <p:nvPr/>
          </p:nvCxnSpPr>
          <p:spPr>
            <a:xfrm>
              <a:off x="-1" y="3595975"/>
              <a:ext cx="9144000" cy="0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1">
              <a:extLst>
                <a:ext uri="{FF2B5EF4-FFF2-40B4-BE49-F238E27FC236}">
                  <a16:creationId xmlns:a16="http://schemas.microsoft.com/office/drawing/2014/main" id="{602BAFB9-5CA6-2148-1292-57531708BA26}"/>
                </a:ext>
              </a:extLst>
            </p:cNvPr>
            <p:cNvCxnSpPr/>
            <p:nvPr/>
          </p:nvCxnSpPr>
          <p:spPr>
            <a:xfrm>
              <a:off x="4571996" y="459933"/>
              <a:ext cx="0" cy="6398067"/>
            </a:xfrm>
            <a:prstGeom prst="line">
              <a:avLst/>
            </a:prstGeom>
            <a:ln w="2857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5">
            <a:extLst>
              <a:ext uri="{FF2B5EF4-FFF2-40B4-BE49-F238E27FC236}">
                <a16:creationId xmlns:a16="http://schemas.microsoft.com/office/drawing/2014/main" id="{06E82F61-D3AA-6BEF-830D-2935EB0A6A6A}"/>
              </a:ext>
            </a:extLst>
          </p:cNvPr>
          <p:cNvCxnSpPr>
            <a:cxnSpLocks/>
          </p:cNvCxnSpPr>
          <p:nvPr/>
        </p:nvCxnSpPr>
        <p:spPr>
          <a:xfrm>
            <a:off x="-3" y="459933"/>
            <a:ext cx="12106659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899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982E6E1ABBE646A68AD64F87937AB9" ma:contentTypeVersion="3" ma:contentTypeDescription="Create a new document." ma:contentTypeScope="" ma:versionID="6a0a1aa2e8d0b374ba4c2aa2c4cc8971">
  <xsd:schema xmlns:xsd="http://www.w3.org/2001/XMLSchema" xmlns:xs="http://www.w3.org/2001/XMLSchema" xmlns:p="http://schemas.microsoft.com/office/2006/metadata/properties" xmlns:ns2="a8bc8787-9c43-4159-a88a-c52d3029b5e3" targetNamespace="http://schemas.microsoft.com/office/2006/metadata/properties" ma:root="true" ma:fieldsID="1c83c9c1dfe87a61d0378ea234dc8856" ns2:_="">
    <xsd:import namespace="a8bc8787-9c43-4159-a88a-c52d3029b5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bc8787-9c43-4159-a88a-c52d3029b5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8309A7-2752-47F0-A762-3F21C8FA759A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1109a50d-ecca-426a-a597-49bd1ab6f6f3"/>
  </ds:schemaRefs>
</ds:datastoreItem>
</file>

<file path=customXml/itemProps2.xml><?xml version="1.0" encoding="utf-8"?>
<ds:datastoreItem xmlns:ds="http://schemas.openxmlformats.org/officeDocument/2006/customXml" ds:itemID="{134677EA-9F65-455C-8EE7-CF48BE11FD70}"/>
</file>

<file path=customXml/itemProps3.xml><?xml version="1.0" encoding="utf-8"?>
<ds:datastoreItem xmlns:ds="http://schemas.openxmlformats.org/officeDocument/2006/customXml" ds:itemID="{3F65649D-F5CE-401B-9B4B-F647BC94A7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373</Words>
  <Application>Microsoft Office PowerPoint</Application>
  <PresentationFormat>Widescreen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Courier New</vt:lpstr>
      <vt:lpstr>Office-tema</vt:lpstr>
      <vt:lpstr>PowerPoint Presentation</vt:lpstr>
    </vt:vector>
  </TitlesOfParts>
  <Company>Forsvarets forskningsinstitutt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Bremerthun, Inge Roar</dc:creator>
  <cp:lastModifiedBy>Lorentsen, Jill-Connie</cp:lastModifiedBy>
  <cp:revision>1</cp:revision>
  <dcterms:created xsi:type="dcterms:W3CDTF">2024-11-13T07:54:04Z</dcterms:created>
  <dcterms:modified xsi:type="dcterms:W3CDTF">2026-09-17T11:17:19Z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0x0101006C982E6E1ABBE646A68AD64F87937AB9</vt:lpwstr>
  </property>
</Properties>
</file>