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76F0C6-897B-470C-9038-0775C952FE78}" v="1" dt="2024-11-13T07:54:07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25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CB14E6-1271-BBBF-5F31-5A2659BC5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E0ABFCB-BFF9-0A7D-C5AD-75F2FB36C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F4D39-07C5-E32B-5D55-CF29FF5AC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02.04.2025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E94FEF3-D426-F49D-37AC-F63605C13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6CB2116-5976-C5C1-CBD2-C12FEEF2E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842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8619CB-5E5C-1804-E5C9-55364F61A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B3E59C8-45F2-0DAF-058C-C21EA5CE6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682268-17BF-940F-9E83-0127EB6A0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02.04.2025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C7F53BF-EF38-3AC6-B6C4-4FD929A8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5D4AE9D-A315-9DCE-2B20-43F9178F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527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3832FAB-0A31-9110-9A07-FABF212A3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7CC8E65-919D-859F-7B6A-EB363F55E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68C742D-73DB-4587-CFBE-1ECD0837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02.04.2025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9FD027D-0B3B-582E-C646-5D74CEECB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1D35C5-CDA4-1A47-2192-EAF8E670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379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0C7540-3DC5-A6BF-70F5-590765386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9FB9230-0F5E-8E09-CDF2-FE2661D6A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057794B-2B25-C6B7-EB05-C65CF182B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02.04.2025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8446248-1F6F-3FF1-39F1-F84CD96BA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35D92EC-CE42-89F4-443E-2A3E9B3DC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5713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C34164-42C6-50B7-6174-308C50C25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9B259D5-DA48-5B95-0494-EE3DD1C45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2D8694C-AC9D-77E5-9B3F-D92B47B22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02.04.2025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40AAD4-4FB4-6C6E-DBBE-7571884C3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FA0CBDA-1BD2-DC51-74FA-0963EC94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95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F8ADCE-FAD4-8333-5796-4288E0435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4167CC0-7523-CCC0-25B2-DE01D14A9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80F4788-6214-64B4-F0A1-6C6360D3F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09F50EE-E6C4-1183-17E5-E7DE3C063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02.04.2025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D51A573-6FE8-F287-0094-78935C3D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D05F5CB-DC7B-FE55-0E7D-0E9EC68E6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819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FE2173-6573-1BA7-BF12-7A40D729F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A8C33A9-DD0A-A80C-ABFD-467C08BD8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34D1398-87CA-66C8-F4E9-BC1177B10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145CBF0-1ACF-0DF9-7EF5-3C85D359C4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3E6EDDB-FD3E-F7F9-E9A4-0B72F7542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8F51826-39E2-96EE-3C5D-B13C453E8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02.04.2025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4BCD3A1-474A-8137-C5EF-4125AF88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7236725-9E95-1736-746C-99506B1CC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0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FB4DBA-37D2-64FF-9E9C-20DB02A01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6691C9-999C-288B-E5B5-FC1F1708B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02.04.2025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F918024-20EB-7521-9E28-E929BEE22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B5DD6A4-D0FA-F9FC-D62A-BF3BA7D29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341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1A7D47E-A3A8-9BF2-B6C9-1CCBFAD3F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02.04.2025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B063F82-4A55-66CC-C95C-7E653C804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9DB4280-894B-7D9A-C411-3D78908C7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824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13677DF-669B-C678-8BD6-A01DADCDF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D9FB0A0-4224-E6E4-139C-787EB9851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D74B8C4-64A4-C226-D755-7A222418A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0DD21EB-3346-3840-FDE9-1537961C6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02.04.2025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21F0813-4AC0-ACCC-17F2-B841E94E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87A4AAD-B0A7-246C-26E1-2F775A0EC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913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EEA8DB-9F15-99C0-3EE6-110BEB6FF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04EB6F3-63FB-5EFF-792B-E97B691DC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B1B4036-29AD-DA46-8B3D-197F1AB11B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326B42B-0442-755F-CF22-497BB365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02.04.2025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B80D61A-D4F8-F827-C0D0-6246974F8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F256AEA-A475-53E3-4F8D-B7911EFC2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206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24F20F2-DD8E-0EC7-BCB5-B6A191EFB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BDDD31C-57C8-8EE9-125E-F16319BAC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4AA1AEC-614D-EAB9-ACB1-A896AF783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BCE850-D5F9-42E5-A814-6B67C925DD20}" type="datetimeFigureOut">
              <a:rPr lang="nb-NO" smtClean="0"/>
              <a:t>02.04.2025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D5461E3-FEF8-0E14-E79F-6738AF869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5788343-EF78-9917-E383-3F666591C1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8644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4">
            <a:extLst>
              <a:ext uri="{FF2B5EF4-FFF2-40B4-BE49-F238E27FC236}">
                <a16:creationId xmlns:a16="http://schemas.microsoft.com/office/drawing/2014/main" id="{6B025372-D9DC-0ADB-B876-5389F998F19B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0">
            <a:extLst>
              <a:ext uri="{FF2B5EF4-FFF2-40B4-BE49-F238E27FC236}">
                <a16:creationId xmlns:a16="http://schemas.microsoft.com/office/drawing/2014/main" id="{09C6174B-7CEB-5DB5-8280-1F7B0D98E2B5}"/>
              </a:ext>
            </a:extLst>
          </p:cNvPr>
          <p:cNvSpPr/>
          <p:nvPr/>
        </p:nvSpPr>
        <p:spPr>
          <a:xfrm>
            <a:off x="-1" y="0"/>
            <a:ext cx="12106655" cy="465516"/>
          </a:xfrm>
          <a:prstGeom prst="rect">
            <a:avLst/>
          </a:prstGeom>
          <a:solidFill>
            <a:srgbClr val="FFFF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nb-NO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b-NO" sz="13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051125E9-6AD4-DEDE-02E5-6FBF6D209D3A}"/>
              </a:ext>
            </a:extLst>
          </p:cNvPr>
          <p:cNvSpPr/>
          <p:nvPr/>
        </p:nvSpPr>
        <p:spPr>
          <a:xfrm>
            <a:off x="7957910" y="0"/>
            <a:ext cx="4148744" cy="46551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</a:t>
            </a:r>
            <a:r>
              <a:rPr lang="nb-NO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endParaRPr lang="nb-NO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13">
            <a:extLst>
              <a:ext uri="{FF2B5EF4-FFF2-40B4-BE49-F238E27FC236}">
                <a16:creationId xmlns:a16="http://schemas.microsoft.com/office/drawing/2014/main" id="{5BC71D46-2DB1-C93C-ADFC-D38EEB3631A0}"/>
              </a:ext>
            </a:extLst>
          </p:cNvPr>
          <p:cNvGrpSpPr/>
          <p:nvPr/>
        </p:nvGrpSpPr>
        <p:grpSpPr>
          <a:xfrm>
            <a:off x="-3" y="459933"/>
            <a:ext cx="12106660" cy="6398067"/>
            <a:chOff x="-3" y="459933"/>
            <a:chExt cx="9144003" cy="639806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667B5EC-F640-5E12-2A96-503ED5D183BD}"/>
                </a:ext>
              </a:extLst>
            </p:cNvPr>
            <p:cNvSpPr/>
            <p:nvPr/>
          </p:nvSpPr>
          <p:spPr>
            <a:xfrm>
              <a:off x="4572000" y="3440148"/>
              <a:ext cx="4572000" cy="34178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 anchorCtr="0"/>
            <a:lstStyle/>
            <a:p>
              <a:endParaRPr lang="en-US" sz="12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In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what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commercial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application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(s) do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you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see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your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solution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playing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a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role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? Is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there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an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existing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commercial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market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for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your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solution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?</a:t>
              </a:r>
            </a:p>
            <a:p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Describe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the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commercial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use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-case and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market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for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your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solution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.</a:t>
              </a: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
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Briefly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summarise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your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current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level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of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investment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from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public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and/or private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sources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?</a:t>
              </a:r>
            </a:p>
            <a:p>
              <a:endParaRPr lang="nb-NO" sz="12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Do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you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have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existing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relationships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with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industry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primes or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intend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to partner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with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a </a:t>
              </a:r>
              <a:r>
                <a:rPr lang="nb-NO" sz="1200">
                  <a:solidFill>
                    <a:schemeClr val="tx1"/>
                  </a:solidFill>
                  <a:latin typeface="Arial"/>
                  <a:cs typeface="Arial"/>
                </a:rPr>
                <a:t>systems integrator? </a:t>
              </a:r>
              <a:endParaRPr lang="nb-NO" sz="12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EAD3F3C-2970-C678-C30F-B23FA920CE55}"/>
                </a:ext>
              </a:extLst>
            </p:cNvPr>
            <p:cNvSpPr/>
            <p:nvPr/>
          </p:nvSpPr>
          <p:spPr>
            <a:xfrm>
              <a:off x="4572000" y="465516"/>
              <a:ext cx="4572000" cy="29634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 anchorCtr="0"/>
            <a:lstStyle/>
            <a:p>
              <a:r>
                <a:rPr lang="en-US" sz="1200" b="1" u="sng" dirty="0">
                  <a:solidFill>
                    <a:schemeClr val="tx1"/>
                  </a:solidFill>
                  <a:latin typeface="Arial"/>
                  <a:cs typeface="Arial"/>
                </a:rPr>
                <a:t>Technical Approach</a:t>
              </a:r>
            </a:p>
            <a:p>
              <a:r>
                <a:rPr lang="en-US" sz="1200" b="1" u="sng" dirty="0">
                  <a:solidFill>
                    <a:schemeClr val="tx1"/>
                  </a:solidFill>
                  <a:latin typeface="Arial"/>
                  <a:cs typeface="Arial"/>
                </a:rPr>
                <a:t>
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Describe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your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technical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solution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briefly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;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Feel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free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to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use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graphics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or images to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help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convey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your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concept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. (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Please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include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TRL-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level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)</a:t>
              </a: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B46827A-AD3B-7AC4-F6E9-4C207D7E4314}"/>
                </a:ext>
              </a:extLst>
            </p:cNvPr>
            <p:cNvSpPr/>
            <p:nvPr/>
          </p:nvSpPr>
          <p:spPr>
            <a:xfrm>
              <a:off x="-2" y="459933"/>
              <a:ext cx="4571999" cy="29802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 anchorCtr="0"/>
            <a:lstStyle/>
            <a:p>
              <a:r>
                <a:rPr lang="en-US" sz="1200" b="1" u="sng" dirty="0" err="1">
                  <a:solidFill>
                    <a:schemeClr val="tx1"/>
                  </a:solidFill>
                  <a:latin typeface="Arial"/>
                  <a:cs typeface="Arial"/>
                </a:rPr>
                <a:t>Problemsolving</a:t>
              </a:r>
              <a:endParaRPr lang="en-US" sz="1200" b="1" u="sng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endParaRPr lang="en-US" sz="1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What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problem(s)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are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you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solving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?</a:t>
              </a:r>
            </a:p>
            <a:p>
              <a:endParaRPr lang="nb-NO" sz="12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How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will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your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soluition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solve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the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problem?</a:t>
              </a:r>
            </a:p>
            <a:p>
              <a:endParaRPr lang="nb-NO" sz="12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What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is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unique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, or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what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differentiates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your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solution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from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others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?</a:t>
              </a:r>
            </a:p>
            <a:p>
              <a:endParaRPr lang="nb-NO" sz="12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Who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are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you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collaborating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with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to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create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a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solution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that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someone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can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use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?</a:t>
              </a:r>
            </a:p>
          </p:txBody>
        </p:sp>
        <p:cxnSp>
          <p:nvCxnSpPr>
            <p:cNvPr id="11" name="Straight Connector 12">
              <a:extLst>
                <a:ext uri="{FF2B5EF4-FFF2-40B4-BE49-F238E27FC236}">
                  <a16:creationId xmlns:a16="http://schemas.microsoft.com/office/drawing/2014/main" id="{57A87414-82E9-D5C0-9FF2-66DF0A039B60}"/>
                </a:ext>
              </a:extLst>
            </p:cNvPr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">
              <a:extLst>
                <a:ext uri="{FF2B5EF4-FFF2-40B4-BE49-F238E27FC236}">
                  <a16:creationId xmlns:a16="http://schemas.microsoft.com/office/drawing/2014/main" id="{F4A8D905-417C-6EE7-CB8A-A7EC947B8C1C}"/>
                </a:ext>
              </a:extLst>
            </p:cNvPr>
            <p:cNvSpPr/>
            <p:nvPr/>
          </p:nvSpPr>
          <p:spPr>
            <a:xfrm>
              <a:off x="-3" y="3428998"/>
              <a:ext cx="4571999" cy="34178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 anchorCtr="0"/>
            <a:lstStyle/>
            <a:p>
              <a:r>
                <a:rPr lang="nb-NO" sz="1200" b="1" u="sng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Roadmap</a:t>
              </a:r>
              <a:endParaRPr lang="nb-NO" sz="1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nb-NO" sz="1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nb-NO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Describe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LINC program </a:t>
              </a:r>
              <a:r>
                <a:rPr lang="nb-NO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will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help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company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 </a:t>
              </a:r>
            </a:p>
            <a:p>
              <a:endPara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nb-NO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</a:t>
              </a:r>
              <a:r>
                <a:rPr lang="nb-NO" sz="12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milestones</a:t>
              </a:r>
              <a:r>
                <a:rPr lang="nb-NO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 </a:t>
              </a:r>
              <a:r>
                <a:rPr lang="nb-NO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months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– </a:t>
              </a:r>
              <a:r>
                <a:rPr lang="nb-NO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do </a:t>
              </a:r>
              <a:r>
                <a:rPr lang="nb-NO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plan to </a:t>
              </a:r>
              <a:r>
                <a:rPr lang="nb-NO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achive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in 6 </a:t>
              </a:r>
              <a:r>
                <a:rPr lang="nb-NO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months</a:t>
              </a: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  <a:p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9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months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– 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What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do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you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plan to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achuve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in 9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months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?
</a:t>
              </a:r>
              <a:endPara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nb-NO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Risks:</a:t>
              </a:r>
            </a:p>
            <a:p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What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are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the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risks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associated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with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achieving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these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nb-NO" sz="1200" dirty="0" err="1">
                  <a:solidFill>
                    <a:schemeClr val="tx1"/>
                  </a:solidFill>
                  <a:latin typeface="Arial"/>
                  <a:cs typeface="Arial"/>
                </a:rPr>
                <a:t>milestones</a:t>
              </a:r>
              <a:r>
                <a:rPr lang="nb-NO" sz="1200" dirty="0">
                  <a:solidFill>
                    <a:schemeClr val="tx1"/>
                  </a:solidFill>
                  <a:latin typeface="Arial"/>
                  <a:cs typeface="Arial"/>
                </a:rPr>
                <a:t>?</a:t>
              </a:r>
            </a:p>
            <a:p>
              <a:endParaRPr lang="nb-NO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Straight Connector 3">
              <a:extLst>
                <a:ext uri="{FF2B5EF4-FFF2-40B4-BE49-F238E27FC236}">
                  <a16:creationId xmlns:a16="http://schemas.microsoft.com/office/drawing/2014/main" id="{CA53B3D0-6B88-E892-4C28-040C4B0CF7C7}"/>
                </a:ext>
              </a:extLst>
            </p:cNvPr>
            <p:cNvCxnSpPr/>
            <p:nvPr/>
          </p:nvCxnSpPr>
          <p:spPr>
            <a:xfrm>
              <a:off x="0" y="3428998"/>
              <a:ext cx="9144000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1">
              <a:extLst>
                <a:ext uri="{FF2B5EF4-FFF2-40B4-BE49-F238E27FC236}">
                  <a16:creationId xmlns:a16="http://schemas.microsoft.com/office/drawing/2014/main" id="{602BAFB9-5CA6-2148-1292-57531708BA26}"/>
                </a:ext>
              </a:extLst>
            </p:cNvPr>
            <p:cNvCxnSpPr/>
            <p:nvPr/>
          </p:nvCxnSpPr>
          <p:spPr>
            <a:xfrm>
              <a:off x="4571996" y="459933"/>
              <a:ext cx="0" cy="6398067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5">
            <a:extLst>
              <a:ext uri="{FF2B5EF4-FFF2-40B4-BE49-F238E27FC236}">
                <a16:creationId xmlns:a16="http://schemas.microsoft.com/office/drawing/2014/main" id="{06E82F61-D3AA-6BEF-830D-2935EB0A6A6A}"/>
              </a:ext>
            </a:extLst>
          </p:cNvPr>
          <p:cNvCxnSpPr>
            <a:cxnSpLocks/>
          </p:cNvCxnSpPr>
          <p:nvPr/>
        </p:nvCxnSpPr>
        <p:spPr>
          <a:xfrm>
            <a:off x="-3" y="459933"/>
            <a:ext cx="12106659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899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1DCD45CE27C0B41B357B513E5BAB4FE" ma:contentTypeVersion="4" ma:contentTypeDescription="Opprett et nytt dokument." ma:contentTypeScope="" ma:versionID="6525fc144a453bb5f0b82f41963fec75">
  <xsd:schema xmlns:xsd="http://www.w3.org/2001/XMLSchema" xmlns:xs="http://www.w3.org/2001/XMLSchema" xmlns:p="http://schemas.microsoft.com/office/2006/metadata/properties" xmlns:ns2="1109a50d-ecca-426a-a597-49bd1ab6f6f3" targetNamespace="http://schemas.microsoft.com/office/2006/metadata/properties" ma:root="true" ma:fieldsID="18c96ad86aca2391dd0ec3a1c4478bfe" ns2:_="">
    <xsd:import namespace="1109a50d-ecca-426a-a597-49bd1ab6f6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09a50d-ecca-426a-a597-49bd1ab6f6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270AAB-109D-43D9-92DD-32CF7C4E6B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09a50d-ecca-426a-a597-49bd1ab6f6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65649D-F5CE-401B-9B4B-F647BC94A7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8309A7-2752-47F0-A762-3F21C8FA759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196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PowerPoint-presentasjon</vt:lpstr>
    </vt:vector>
  </TitlesOfParts>
  <Company>Forsvarets forskningsinstitutt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Bremerthun, Inge Roar</dc:creator>
  <cp:lastModifiedBy>Bremerthun, Inge Roar</cp:lastModifiedBy>
  <cp:revision>3</cp:revision>
  <dcterms:created xsi:type="dcterms:W3CDTF">2024-11-13T07:54:04Z</dcterms:created>
  <dcterms:modified xsi:type="dcterms:W3CDTF">2025-04-02T13:19:32Z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0x010100B1DCD45CE27C0B41B357B513E5BAB4FE</vt:lpwstr>
  </property>
</Properties>
</file>